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4" r:id="rId3"/>
    <p:sldId id="295" r:id="rId4"/>
    <p:sldId id="265" r:id="rId5"/>
    <p:sldId id="287" r:id="rId6"/>
    <p:sldId id="259" r:id="rId7"/>
    <p:sldId id="274" r:id="rId8"/>
    <p:sldId id="267" r:id="rId9"/>
    <p:sldId id="270" r:id="rId10"/>
    <p:sldId id="275" r:id="rId11"/>
    <p:sldId id="290" r:id="rId12"/>
    <p:sldId id="263" r:id="rId13"/>
    <p:sldId id="262" r:id="rId14"/>
    <p:sldId id="269" r:id="rId15"/>
    <p:sldId id="268" r:id="rId16"/>
    <p:sldId id="282" r:id="rId17"/>
    <p:sldId id="283" r:id="rId18"/>
    <p:sldId id="289" r:id="rId19"/>
    <p:sldId id="264" r:id="rId20"/>
    <p:sldId id="286" r:id="rId21"/>
    <p:sldId id="296" r:id="rId22"/>
    <p:sldId id="297" r:id="rId23"/>
    <p:sldId id="279" r:id="rId24"/>
    <p:sldId id="298" r:id="rId25"/>
  </p:sldIdLst>
  <p:sldSz cx="9144000" cy="6858000" type="overhead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8">
          <p15:clr>
            <a:srgbClr val="A4A3A4"/>
          </p15:clr>
        </p15:guide>
        <p15:guide id="2" pos="298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819" y="213"/>
      </p:cViewPr>
      <p:guideLst>
        <p:guide orient="horz" pos="2248"/>
        <p:guide pos="298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52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en-US"/>
              <a:t>Committees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-1652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647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en-US"/>
              <a:t>Sharon  Weigh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17647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4E5CC5EB-5A41-4089-8866-11B67259B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52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-1652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676775" cy="3508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8824"/>
            <a:ext cx="5208482" cy="42242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11" tIns="47806" rIns="95611" bIns="47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647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7647"/>
            <a:ext cx="3077739" cy="470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782" tIns="0" rIns="19782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915E3373-C3BC-461F-95D2-799803A7F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BBC056-0328-413A-9BB0-3CFEC228094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86C033-6F64-46B2-97C6-3579621FF3E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8C488F-3C50-4073-8073-B03A1202777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6C3B3D-34C8-447D-9942-0E473747606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666" y="4458824"/>
            <a:ext cx="6471144" cy="4224235"/>
          </a:xfr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85477B-CAB3-479B-A347-699158795FB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B14080-86CD-4C67-86EE-361938BEE09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7310C7-9475-425E-8EE8-27B9E359E2F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7E333A-F106-41E9-9755-6C29EF59B06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OUR goal, not MY goal…Our PTA goal, not ‘her’ goal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2BED2C-D634-4C8D-A889-6DD6D285587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70FC3C-23CA-4016-9145-9EDC453D9D9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709613"/>
            <a:ext cx="4676775" cy="3508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E3373-C3BC-461F-95D2-799803A7F5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27E53F-B07D-4AE0-8DE2-176C6F59325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5617A7-6CFC-4D3C-B242-ED8F00D2AAB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846F8B-EE21-4683-893C-12D17DA552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A6484C-CDF3-475F-952C-A65450EDF27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FFE28D-C533-4F4B-A251-FAA50F5E009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4ADFA7-051E-4625-A9C9-14D839A13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32C714-6D1A-4FD3-96E2-07F611D0D99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676775" cy="3508375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582" y="4458824"/>
            <a:ext cx="6471144" cy="4833834"/>
          </a:xfrm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WORKING WITH A STRATEGY CHART ALLOWS THE COMMITTEE TO ACTUALLY FOCUS ON ITS TASK</a:t>
            </a:r>
          </a:p>
          <a:p>
            <a:r>
              <a:rPr lang="en-US"/>
              <a:t>THE GOALS ARE IN WRITING - </a:t>
            </a:r>
          </a:p>
          <a:p>
            <a:r>
              <a:rPr lang="en-US"/>
              <a:t>IF IT’S NOT WRITTEN, IT ISN’T A GOAL</a:t>
            </a:r>
          </a:p>
          <a:p>
            <a:r>
              <a:rPr lang="en-US"/>
              <a:t>STRENTH-RESOURCES, PEOPLE, MONEY, CONNECTIONS</a:t>
            </a:r>
          </a:p>
          <a:p>
            <a:r>
              <a:rPr lang="en-US"/>
              <a:t>WEAK-WHAT DO YOU LACK?</a:t>
            </a:r>
          </a:p>
          <a:p>
            <a:r>
              <a:rPr lang="en-US"/>
              <a:t>ALLIES-SPECIAL INTEREST GROUPS, COMMUNITY ORG, COALITIONS, WHAT CAN THEY BRING TO THE TABLE? WHAT ARE THERE WEAKNESSES</a:t>
            </a:r>
          </a:p>
          <a:p>
            <a:r>
              <a:rPr lang="en-US"/>
              <a:t>OPPONENTS-WHO WILL BE YOUR FOES-WHAT WILL THEY DO TO OPPOSE YOU AND HOW WILL YOU BE PREPARED FOR IT?</a:t>
            </a:r>
          </a:p>
          <a:p>
            <a:r>
              <a:rPr lang="en-US"/>
              <a:t>TARGET</a:t>
            </a:r>
          </a:p>
          <a:p>
            <a:r>
              <a:rPr lang="en-US"/>
              <a:t>  PRIMARY-WHO HAS THE POSWER TO HELP YOU REACH THE GOAL     SECONDARY-INFLUENCE</a:t>
            </a:r>
          </a:p>
          <a:p>
            <a:r>
              <a:rPr lang="en-US"/>
              <a:t>MESSAGE-CLEAR-CONCISE? COMPELLING? EVERYCHILD.ONEVOICE</a:t>
            </a:r>
          </a:p>
          <a:p>
            <a:r>
              <a:rPr lang="en-US"/>
              <a:t>MEDIA-PRESS-PAPER-RADIO-TV-</a:t>
            </a:r>
          </a:p>
          <a:p>
            <a:r>
              <a:rPr lang="en-US"/>
              <a:t>TACTICS-WHAT SPECIFIC ACTIVITES WILL YOU UNDERTAKE AND WHO WILL DO IT</a:t>
            </a:r>
          </a:p>
          <a:p>
            <a:r>
              <a:rPr lang="en-US"/>
              <a:t>TIMELINE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1035050" y="1519238"/>
            <a:ext cx="10179050" cy="5338762"/>
            <a:chOff x="-652" y="957"/>
            <a:chExt cx="6412" cy="3363"/>
          </a:xfrm>
        </p:grpSpPr>
        <p:sp>
          <p:nvSpPr>
            <p:cNvPr id="5" name="Freeform 2"/>
            <p:cNvSpPr>
              <a:spLocks/>
            </p:cNvSpPr>
            <p:nvPr/>
          </p:nvSpPr>
          <p:spPr bwMode="invGray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ltGray">
            <a:xfrm>
              <a:off x="-652" y="957"/>
              <a:ext cx="4237" cy="3362"/>
            </a:xfrm>
            <a:custGeom>
              <a:avLst/>
              <a:gdLst>
                <a:gd name="T0" fmla="*/ 124 w 21600"/>
                <a:gd name="T1" fmla="*/ 0 h 21360"/>
                <a:gd name="T2" fmla="*/ 831 w 21600"/>
                <a:gd name="T3" fmla="*/ 529 h 21360"/>
                <a:gd name="T4" fmla="*/ 0 w 21600"/>
                <a:gd name="T5" fmla="*/ 529 h 21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60" fill="none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</a:path>
                <a:path w="21600" h="21360" stroke="0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  <a:lnTo>
                    <a:pt x="0" y="21360"/>
                  </a:lnTo>
                  <a:lnTo>
                    <a:pt x="3210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71D0-E26A-4E02-A319-787E6653A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A287-21CD-452D-B451-7FD0082BA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44E89-D28D-4BC9-B55F-E3FD3BD5E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379A-3C79-45B8-9663-5AC45400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1A7E-0BC0-4F87-BE79-353FE13A3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A4260-FF86-48B3-8F0F-0C89526C5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69039-747D-46C9-842E-AE517CFC8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B126E-FDEA-4548-9965-5CAA173C9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41174-AD25-4016-9090-09793FB70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B193F-2C62-4B5C-9B7E-4F939AB6F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CF078-AE77-4E2C-80FF-14B2FFF6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0" y="0"/>
            <a:ext cx="9132888" cy="6846888"/>
            <a:chOff x="0" y="0"/>
            <a:chExt cx="5753" cy="4313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3"/>
            <p:cNvSpPr>
              <a:spLocks/>
            </p:cNvSpPr>
            <p:nvPr/>
          </p:nvSpPr>
          <p:spPr bwMode="ltGray">
            <a:xfrm>
              <a:off x="0" y="0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77DE78-E3B7-4A2D-A90A-E12A5FA49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772400" cy="2438400"/>
          </a:xfrm>
        </p:spPr>
        <p:txBody>
          <a:bodyPr/>
          <a:lstStyle/>
          <a:p>
            <a:pPr algn="l">
              <a:defRPr/>
            </a:pPr>
            <a:br>
              <a:rPr lang="en-US" dirty="0"/>
            </a:br>
            <a:r>
              <a:rPr lang="en-US" i="1" dirty="0"/>
              <a:t>COMMITTEES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How to Work Efficiently and Effectively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429000"/>
            <a:ext cx="6400800" cy="2362200"/>
          </a:xfrm>
          <a:noFill/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sz="2400" dirty="0"/>
          </a:p>
          <a:p>
            <a:pPr algn="l"/>
            <a:r>
              <a:rPr lang="en-US" sz="2000" dirty="0"/>
              <a:t>PTA Council of Baltimore County </a:t>
            </a:r>
          </a:p>
          <a:p>
            <a:pPr algn="l"/>
            <a:r>
              <a:rPr lang="en-US" sz="2000" dirty="0"/>
              <a:t>Fall Workshops 2015</a:t>
            </a:r>
          </a:p>
          <a:p>
            <a:pPr algn="l"/>
            <a:r>
              <a:rPr lang="en-US" sz="2000" dirty="0"/>
              <a:t>Jayne Lee, Presenter</a:t>
            </a:r>
          </a:p>
          <a:p>
            <a:pPr algn="l"/>
            <a:r>
              <a:rPr lang="en-US" sz="2000" dirty="0"/>
              <a:t>baltimorecountypta@gmail.com</a:t>
            </a:r>
          </a:p>
          <a:p>
            <a:pPr algn="l"/>
            <a:r>
              <a:rPr lang="en-US" sz="2000" dirty="0"/>
              <a:t>410-446-1549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180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94A489-7EF4-4A74-BD24-5C4E5190227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PROCEDURE BOOK	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/>
              <a:t>RECORD OF ACTIVITIES</a:t>
            </a:r>
          </a:p>
          <a:p>
            <a:pPr>
              <a:buFont typeface="Monotype Sorts" charset="2"/>
              <a:buNone/>
            </a:pPr>
            <a:r>
              <a:rPr lang="en-US"/>
              <a:t>WORK OF PTA</a:t>
            </a:r>
          </a:p>
          <a:p>
            <a:pPr>
              <a:buFont typeface="Monotype Sorts" charset="2"/>
              <a:buNone/>
            </a:pPr>
            <a:r>
              <a:rPr lang="en-US"/>
              <a:t>MATERIALS</a:t>
            </a:r>
          </a:p>
          <a:p>
            <a:pPr>
              <a:buFont typeface="Monotype Sorts" charset="2"/>
              <a:buNone/>
            </a:pPr>
            <a:r>
              <a:rPr lang="en-US"/>
              <a:t>SUCCESSOR</a:t>
            </a:r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5715000" y="2514600"/>
          <a:ext cx="25908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629392" imgH="643095" progId="">
                  <p:embed/>
                </p:oleObj>
              </mc:Choice>
              <mc:Fallback>
                <p:oleObj name="Clip" r:id="rId3" imgW="629392" imgH="643095" progId="">
                  <p:embed/>
                  <p:pic>
                    <p:nvPicPr>
                      <p:cNvPr id="5122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25908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8B4B3A-CF0F-401A-A046-8290775479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/>
              <a:t>STRATEGY CHART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/>
              <a:t>FOCUSED</a:t>
            </a:r>
          </a:p>
          <a:p>
            <a:r>
              <a:rPr lang="en-US"/>
              <a:t>STRENGTHS</a:t>
            </a:r>
          </a:p>
          <a:p>
            <a:r>
              <a:rPr lang="en-US"/>
              <a:t>WEAKNESSES</a:t>
            </a:r>
          </a:p>
          <a:p>
            <a:r>
              <a:rPr lang="en-US"/>
              <a:t>ALLIES</a:t>
            </a:r>
          </a:p>
          <a:p>
            <a:r>
              <a:rPr lang="en-US"/>
              <a:t>OPPONENTS</a:t>
            </a:r>
          </a:p>
          <a:p>
            <a:r>
              <a:rPr lang="en-US"/>
              <a:t>TARGETS</a:t>
            </a:r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/>
              <a:t>MESSAGE/SLOGAN</a:t>
            </a:r>
          </a:p>
          <a:p>
            <a:r>
              <a:rPr lang="en-US"/>
              <a:t>MEDIA OUTLETS</a:t>
            </a:r>
          </a:p>
          <a:p>
            <a:r>
              <a:rPr lang="en-US"/>
              <a:t>TACTICS</a:t>
            </a:r>
          </a:p>
          <a:p>
            <a:r>
              <a:rPr lang="en-US"/>
              <a:t>TIMELINE</a:t>
            </a:r>
          </a:p>
          <a:p>
            <a:r>
              <a:rPr lang="en-US"/>
              <a:t>RESOURCES</a:t>
            </a:r>
          </a:p>
          <a:p>
            <a:r>
              <a:rPr lang="en-US"/>
              <a:t>EVALUATION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EA5CD1-5645-4A87-BA45-6123B54AB41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3200" y="304800"/>
            <a:ext cx="5486400" cy="57912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en-US" sz="4400"/>
          </a:p>
          <a:p>
            <a:r>
              <a:rPr lang="en-US" sz="4400"/>
              <a:t>S		specific	</a:t>
            </a:r>
          </a:p>
          <a:p>
            <a:r>
              <a:rPr lang="en-US" sz="4400"/>
              <a:t>M		measurable</a:t>
            </a:r>
          </a:p>
          <a:p>
            <a:r>
              <a:rPr lang="en-US" sz="4400"/>
              <a:t>A		attainable</a:t>
            </a:r>
          </a:p>
          <a:p>
            <a:r>
              <a:rPr lang="en-US" sz="4400"/>
              <a:t>R		realistic</a:t>
            </a:r>
          </a:p>
          <a:p>
            <a:r>
              <a:rPr lang="en-US" sz="4400"/>
              <a:t>T		timely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DDCE46-1178-4BC3-BD15-AE12C53A6F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MEETING</a:t>
            </a:r>
          </a:p>
        </p:txBody>
      </p:sp>
      <p:graphicFrame>
        <p:nvGraphicFramePr>
          <p:cNvPr id="7170" name="Object 3"/>
          <p:cNvGraphicFramePr>
            <a:graphicFrameLocks/>
          </p:cNvGraphicFramePr>
          <p:nvPr/>
        </p:nvGraphicFramePr>
        <p:xfrm>
          <a:off x="3810000" y="1676400"/>
          <a:ext cx="16764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989381" imgH="2070202" progId="">
                  <p:embed/>
                </p:oleObj>
              </mc:Choice>
              <mc:Fallback>
                <p:oleObj name="Clip" r:id="rId3" imgW="989381" imgH="2070202" progId="">
                  <p:embed/>
                  <p:pic>
                    <p:nvPicPr>
                      <p:cNvPr id="717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6764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E32469-5AC7-4B57-8C5B-32D66D4C1E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DEADLY MEETING SINS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TIME LEAKS</a:t>
            </a:r>
          </a:p>
          <a:p>
            <a:r>
              <a:rPr lang="en-US"/>
              <a:t>UNFOCUSED AGENDA</a:t>
            </a:r>
          </a:p>
          <a:p>
            <a:r>
              <a:rPr lang="en-US"/>
              <a:t>IDEA ASSASSINS</a:t>
            </a:r>
          </a:p>
          <a:p>
            <a:r>
              <a:rPr lang="en-US"/>
              <a:t>HIDDEN AGENDAS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CE1B19-A27B-40E5-99F3-4B9EC856758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 STRATEGIES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400"/>
              <a:t>IS THE MEETING NECESSARY</a:t>
            </a:r>
          </a:p>
          <a:p>
            <a:r>
              <a:rPr lang="en-US" sz="2400"/>
              <a:t>SET GROUND RULES BEFORE HAND</a:t>
            </a:r>
          </a:p>
          <a:p>
            <a:r>
              <a:rPr lang="en-US" sz="2400"/>
              <a:t>SET TIME LIMITS</a:t>
            </a:r>
          </a:p>
          <a:p>
            <a:r>
              <a:rPr lang="en-US" sz="2400"/>
              <a:t>PLEASE--NO WAR STORIES</a:t>
            </a:r>
          </a:p>
        </p:txBody>
      </p:sp>
      <p:sp>
        <p:nvSpPr>
          <p:cNvPr id="2355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ONE MEETING - ONE VOICE</a:t>
            </a:r>
          </a:p>
          <a:p>
            <a:r>
              <a:rPr lang="en-US" sz="2400"/>
              <a:t>IF YOU’RE GONNA LEAD---THEN LEAD</a:t>
            </a:r>
          </a:p>
          <a:p>
            <a:r>
              <a:rPr lang="en-US" sz="2400"/>
              <a:t>HAVE A REAL AGENDA</a:t>
            </a:r>
          </a:p>
          <a:p>
            <a:r>
              <a:rPr lang="en-US" sz="2400"/>
              <a:t>PARK SOME ITEMS</a:t>
            </a:r>
          </a:p>
          <a:p>
            <a:r>
              <a:rPr lang="en-US" sz="2400"/>
              <a:t>THE ART OF LANGUAGE</a:t>
            </a:r>
          </a:p>
          <a:p>
            <a:endParaRPr lang="en-US" sz="240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534400" cy="5562600"/>
          </a:xfrm>
          <a:noFill/>
        </p:spPr>
        <p:txBody>
          <a:bodyPr/>
          <a:lstStyle/>
          <a:p>
            <a:r>
              <a:rPr lang="en-US"/>
              <a:t>NATURE’S GREATEST FORCE</a:t>
            </a:r>
          </a:p>
          <a:p>
            <a:r>
              <a:rPr lang="en-US"/>
              <a:t>NOTHING CAN STOP IT</a:t>
            </a:r>
          </a:p>
          <a:p>
            <a:r>
              <a:rPr lang="en-US"/>
              <a:t>NOTHING CAN ALTER IT</a:t>
            </a:r>
          </a:p>
          <a:p>
            <a:r>
              <a:rPr lang="en-US"/>
              <a:t>IT CANNOT BE FELT</a:t>
            </a:r>
          </a:p>
          <a:p>
            <a:r>
              <a:rPr lang="en-US"/>
              <a:t>IT CANNOT BE SEEN</a:t>
            </a:r>
          </a:p>
          <a:p>
            <a:r>
              <a:rPr lang="en-US" sz="2800"/>
              <a:t>IT HAS THE MOST PROFOUND EFFECT ON US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371600" y="6096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SOLVE THIS RIDDLE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71600"/>
            <a:ext cx="8077200" cy="3810000"/>
          </a:xfrm>
          <a:noFill/>
        </p:spPr>
        <p:txBody>
          <a:bodyPr/>
          <a:lstStyle/>
          <a:p>
            <a:r>
              <a:rPr lang="en-US" sz="14200" b="1"/>
              <a:t>T  I  M  E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460DC3-D77E-4CCF-A694-48EF0AAA2D29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/>
          </p:cNvGraphicFramePr>
          <p:nvPr/>
        </p:nvGraphicFramePr>
        <p:xfrm>
          <a:off x="3292475" y="2286000"/>
          <a:ext cx="253841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548433" imgH="2275942" progId="">
                  <p:embed/>
                </p:oleObj>
              </mc:Choice>
              <mc:Fallback>
                <p:oleObj name="Clip" r:id="rId2" imgW="2548433" imgH="2275942" progId="">
                  <p:embed/>
                  <p:pic>
                    <p:nvPicPr>
                      <p:cNvPr id="921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2286000"/>
                        <a:ext cx="2538413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5B4586-E33C-4B9E-8718-0545205585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ELEMENTS, DEAR WATSON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 sz="3600"/>
              <a:t>GROUP INPUT</a:t>
            </a:r>
          </a:p>
          <a:p>
            <a:pPr lvl="1"/>
            <a:r>
              <a:rPr lang="en-US" sz="3600"/>
              <a:t>CLEAR</a:t>
            </a:r>
          </a:p>
          <a:p>
            <a:pPr lvl="1"/>
            <a:r>
              <a:rPr lang="en-US" sz="3600"/>
              <a:t>RELEVANT AND SPECIFIC</a:t>
            </a:r>
          </a:p>
          <a:p>
            <a:pPr lvl="1"/>
            <a:r>
              <a:rPr lang="en-US" sz="3600"/>
              <a:t>PRIORITIZED</a:t>
            </a:r>
          </a:p>
          <a:p>
            <a:pPr lvl="1"/>
            <a:r>
              <a:rPr lang="en-US" sz="3600"/>
              <a:t>PLANNED </a:t>
            </a:r>
          </a:p>
          <a:p>
            <a:pPr lvl="1"/>
            <a:r>
              <a:rPr lang="en-US" sz="3600"/>
              <a:t>EVALUATED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IT’S NOT THE POSITION THAT MAKES THE LEADER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IT’S THE LEADER THAT MAKES THE POSITION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614D34-008C-4FDE-B129-E57F2A6F735A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/>
          </p:cNvGraphicFramePr>
          <p:nvPr/>
        </p:nvGraphicFramePr>
        <p:xfrm>
          <a:off x="2971800" y="914400"/>
          <a:ext cx="31242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029968" imgH="2262226" progId="">
                  <p:embed/>
                </p:oleObj>
              </mc:Choice>
              <mc:Fallback>
                <p:oleObj name="Clip" r:id="rId3" imgW="2029968" imgH="2262226" progId="">
                  <p:embed/>
                  <p:pic>
                    <p:nvPicPr>
                      <p:cNvPr id="10242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14400"/>
                        <a:ext cx="31242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Membership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and Finance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Relations/Publicity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Cultural Arts/Reflections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Parent/Family Involvement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Legislation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None/>
            </a:pPr>
            <a:endParaRPr lang="en-US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D379A-3C79-45B8-9663-5AC45400CE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Recommended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endParaRPr lang="en-US" b="0" i="0" u="none" strike="noStrike" cap="none" baseline="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Hospitality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Teacher Appreciation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dirty="0">
                <a:latin typeface="+mj-lt"/>
              </a:rPr>
              <a:t>Awards and Recognition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dirty="0">
                <a:latin typeface="+mj-lt"/>
              </a:rPr>
              <a:t>Health &amp; Safety</a:t>
            </a:r>
          </a:p>
          <a:p>
            <a:pPr marL="0" lvl="0" indent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4404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Ways and Means (Fundraising)</a:t>
            </a:r>
            <a:endParaRPr lang="en-US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D379A-3C79-45B8-9663-5AC45400CE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DB577C-882C-433C-BEA3-8AA40905F17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  <a:noFill/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5400"/>
              <a:t>don’t be afraid to try something new</a:t>
            </a:r>
          </a:p>
          <a:p>
            <a:pPr algn="ctr">
              <a:buFont typeface="Monotype Sorts" charset="2"/>
              <a:buNone/>
            </a:pPr>
            <a:r>
              <a:rPr lang="en-US" sz="5400"/>
              <a:t>remember, amateurs built the Ark...professionals built the Titanic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D379A-3C79-45B8-9663-5AC45400CE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243840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Thank you !!</a:t>
            </a:r>
          </a:p>
          <a:p>
            <a:pPr algn="ctr"/>
            <a:r>
              <a:rPr lang="en-US" sz="6000" dirty="0"/>
              <a:t> Have a great school year!!!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019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Thank you to Sharon Weigh for the use of some of her NPTA presentation slides &amp; artwork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4F4E71-0C3F-452F-89BE-4FDCA3F16E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NOT just A COMMITTEE CHAIR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COMMITTEE CHAIRS ARE LEADERS</a:t>
            </a:r>
          </a:p>
          <a:p>
            <a:pPr lvl="1"/>
            <a:r>
              <a:rPr lang="en-US" dirty="0"/>
              <a:t>LEADERSHIP IS INFLUENCE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r>
              <a:rPr lang="en-US" dirty="0"/>
              <a:t>TRUE LEADERSHIP CANNOT BE APPOINTED, AWARDED OR ASSIGNED…IT MUST BE EARNED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C968A7-5A35-4F3D-AD73-B3CB175914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of Course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LEARN HOW TO SET GOALS</a:t>
            </a:r>
          </a:p>
          <a:p>
            <a:r>
              <a:rPr lang="en-US" dirty="0"/>
              <a:t>SHARE THE VALUE OF PLAN OF WORK &amp; PROCEDURE BOOKS</a:t>
            </a:r>
          </a:p>
          <a:p>
            <a:r>
              <a:rPr lang="en-US" dirty="0"/>
              <a:t>DISCUSS MEETINGS</a:t>
            </a:r>
          </a:p>
          <a:p>
            <a:r>
              <a:rPr lang="en-US" dirty="0"/>
              <a:t>RECOMMENDED COMMITTEES</a:t>
            </a:r>
          </a:p>
          <a:p>
            <a:r>
              <a:rPr lang="en-US" dirty="0"/>
              <a:t>Q &amp; A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3B369-A057-4D8F-8F73-BB4D27ADCE0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/>
          </p:cNvGraphicFramePr>
          <p:nvPr/>
        </p:nvGraphicFramePr>
        <p:xfrm>
          <a:off x="4189413" y="2292350"/>
          <a:ext cx="744537" cy="22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754380" imgH="2262226" progId="">
                  <p:embed/>
                </p:oleObj>
              </mc:Choice>
              <mc:Fallback>
                <p:oleObj name="Clip" r:id="rId2" imgW="754380" imgH="2262226" progId="">
                  <p:embed/>
                  <p:pic>
                    <p:nvPicPr>
                      <p:cNvPr id="205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2292350"/>
                        <a:ext cx="744537" cy="225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622076-DA07-46AD-AF34-FF322E4FA6F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048000"/>
          </a:xfrm>
          <a:noFill/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4400"/>
              <a:t>THE MAJOR WORK OF OUR ASSOCIATION IS ACCOMPLISHED THROUGH COMMITTEE STRUCTURE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2286000" y="3810000"/>
          <a:ext cx="586740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257093" imgH="1357884" progId="">
                  <p:embed/>
                </p:oleObj>
              </mc:Choice>
              <mc:Fallback>
                <p:oleObj name="Clip" r:id="rId3" imgW="3257093" imgH="1357884" progId="">
                  <p:embed/>
                  <p:pic>
                    <p:nvPicPr>
                      <p:cNvPr id="3074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0"/>
                        <a:ext cx="5867400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0452F-989E-4F9D-92C4-1005656B157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en-US"/>
            </a:br>
            <a:r>
              <a:rPr lang="en-US" sz="4000">
                <a:latin typeface="Andy" charset="0"/>
              </a:rPr>
              <a:t>COMMITTEE OF ONE</a:t>
            </a:r>
            <a:br>
              <a:rPr lang="en-US" sz="4000">
                <a:latin typeface="Andy" charset="0"/>
              </a:rPr>
            </a:br>
            <a:r>
              <a:rPr lang="en-US" sz="4000">
                <a:latin typeface="Andy" charset="0"/>
              </a:rPr>
              <a:t> </a:t>
            </a:r>
            <a:br>
              <a:rPr lang="en-US" sz="4000">
                <a:latin typeface="Andy" charset="0"/>
              </a:rPr>
            </a:br>
            <a:endParaRPr lang="en-US" sz="40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 rot="21205597">
            <a:off x="380197" y="2420993"/>
            <a:ext cx="4587660" cy="7085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tisse ITC" charset="0"/>
              </a:rPr>
              <a:t>D I F </a:t>
            </a:r>
            <a:r>
              <a:rPr lang="en-US" sz="4000" b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tisse ITC" charset="0"/>
              </a:rPr>
              <a:t>F</a:t>
            </a:r>
            <a:r>
              <a:rPr lang="en-US" sz="4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tisse ITC" charset="0"/>
              </a:rPr>
              <a:t> I C U L T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 rot="982538">
            <a:off x="5486400" y="1371600"/>
            <a:ext cx="3962400" cy="240665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/>
              <a:t>		</a:t>
            </a:r>
          </a:p>
          <a:p>
            <a:pPr algn="ctr">
              <a:defRPr/>
            </a:pPr>
            <a:endParaRPr lang="en-US"/>
          </a:p>
          <a:p>
            <a:pPr algn="ctr">
              <a:defRPr/>
            </a:pPr>
            <a:endParaRPr lang="en-US"/>
          </a:p>
          <a:p>
            <a:pPr algn="ctr">
              <a:defRPr/>
            </a:pPr>
            <a:endParaRPr lang="en-US" sz="4000" b="1">
              <a:latin typeface="Bradley Hand ITC" pitchFamily="66" charset="0"/>
            </a:endParaRPr>
          </a:p>
          <a:p>
            <a:pPr algn="ctr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EXHAUSTING</a:t>
            </a:r>
          </a:p>
        </p:txBody>
      </p:sp>
      <p:graphicFrame>
        <p:nvGraphicFramePr>
          <p:cNvPr id="4098" name="Object 5"/>
          <p:cNvGraphicFramePr>
            <a:graphicFrameLocks/>
          </p:cNvGraphicFramePr>
          <p:nvPr/>
        </p:nvGraphicFramePr>
        <p:xfrm>
          <a:off x="2971800" y="2971800"/>
          <a:ext cx="32004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088490" imgH="2263140" progId="">
                  <p:embed/>
                </p:oleObj>
              </mc:Choice>
              <mc:Fallback>
                <p:oleObj name="Clip" r:id="rId3" imgW="2088490" imgH="2263140" progId="">
                  <p:embed/>
                  <p:pic>
                    <p:nvPicPr>
                      <p:cNvPr id="4098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32004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E888C2-85C9-457A-B740-EF052D5078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Connections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b="1">
                <a:solidFill>
                  <a:srgbClr val="003300"/>
                </a:solidFill>
              </a:rPr>
              <a:t>PLAN OF WORK</a:t>
            </a:r>
            <a:r>
              <a:rPr lang="en-US"/>
              <a:t> supports…</a:t>
            </a:r>
          </a:p>
          <a:p>
            <a:pPr>
              <a:buFont typeface="Monotype Sorts" charset="2"/>
              <a:buNone/>
            </a:pPr>
            <a:endParaRPr lang="en-US"/>
          </a:p>
          <a:p>
            <a:pPr>
              <a:buFont typeface="Monotype Sorts" charset="2"/>
              <a:buNone/>
            </a:pPr>
            <a:r>
              <a:rPr lang="en-US"/>
              <a:t>		</a:t>
            </a:r>
            <a:r>
              <a:rPr lang="en-US" b="1">
                <a:solidFill>
                  <a:srgbClr val="003300"/>
                </a:solidFill>
              </a:rPr>
              <a:t>GOALS</a:t>
            </a:r>
            <a:r>
              <a:rPr lang="en-US">
                <a:solidFill>
                  <a:srgbClr val="003300"/>
                </a:solidFill>
              </a:rPr>
              <a:t> which supports…</a:t>
            </a:r>
          </a:p>
          <a:p>
            <a:pPr>
              <a:buFont typeface="Monotype Sorts" charset="2"/>
              <a:buNone/>
            </a:pPr>
            <a:endParaRPr lang="en-US">
              <a:solidFill>
                <a:srgbClr val="003300"/>
              </a:solidFill>
            </a:endParaRPr>
          </a:p>
          <a:p>
            <a:pPr>
              <a:buFont typeface="Monotype Sorts" charset="2"/>
              <a:buNone/>
            </a:pPr>
            <a:r>
              <a:rPr lang="en-US">
                <a:solidFill>
                  <a:srgbClr val="003300"/>
                </a:solidFill>
              </a:rPr>
              <a:t>			</a:t>
            </a:r>
            <a:r>
              <a:rPr lang="en-US" b="1">
                <a:solidFill>
                  <a:srgbClr val="003300"/>
                </a:solidFill>
              </a:rPr>
              <a:t>PURPOSES</a:t>
            </a:r>
            <a:r>
              <a:rPr lang="en-US"/>
              <a:t> which supports..</a:t>
            </a:r>
          </a:p>
          <a:p>
            <a:pPr algn="ctr">
              <a:buFont typeface="Monotype Sorts" charset="2"/>
              <a:buNone/>
            </a:pPr>
            <a:r>
              <a:rPr lang="en-US" sz="6000" b="1" i="1">
                <a:solidFill>
                  <a:schemeClr val="tx2"/>
                </a:solidFill>
              </a:rPr>
              <a:t>PTA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A2AB13-5217-4143-88F1-DE931A339B1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 OF WORK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  <a:noFill/>
        </p:spPr>
        <p:txBody>
          <a:bodyPr/>
          <a:lstStyle/>
          <a:p>
            <a:pPr>
              <a:buSzPct val="100000"/>
              <a:buFont typeface="Monotype Sorts" charset="2"/>
              <a:buNone/>
            </a:pPr>
            <a:r>
              <a:rPr lang="en-US" sz="3200"/>
              <a:t>PROCESS AND PROCEDURE</a:t>
            </a:r>
          </a:p>
          <a:p>
            <a:pPr>
              <a:buSzPct val="100000"/>
              <a:buFont typeface="Monotype Sorts" charset="2"/>
              <a:buNone/>
            </a:pPr>
            <a:r>
              <a:rPr lang="en-US" sz="3200"/>
              <a:t>COMMITTEE MEMBERS</a:t>
            </a:r>
          </a:p>
          <a:p>
            <a:pPr>
              <a:buSzPct val="100000"/>
              <a:buFont typeface="Monotype Sorts" charset="2"/>
              <a:buNone/>
            </a:pPr>
            <a:r>
              <a:rPr lang="en-US" sz="3200"/>
              <a:t>RESOURCES</a:t>
            </a:r>
          </a:p>
          <a:p>
            <a:pPr>
              <a:buSzPct val="100000"/>
              <a:buFont typeface="Monotype Sorts" charset="2"/>
              <a:buChar char="4"/>
            </a:pPr>
            <a:endParaRPr lang="en-US"/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81200"/>
            <a:ext cx="4724400" cy="4114800"/>
          </a:xfrm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/>
              <a:t>ACTIONS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/>
              <a:t>TIMELINE</a:t>
            </a:r>
          </a:p>
          <a:p>
            <a:pPr algn="r">
              <a:buSzPct val="100000"/>
              <a:buFont typeface="Monotype Sorts" charset="2"/>
              <a:buNone/>
            </a:pPr>
            <a:r>
              <a:rPr lang="en-US" sz="3200"/>
              <a:t>APPROVAL</a:t>
            </a:r>
          </a:p>
          <a:p>
            <a:pPr algn="r">
              <a:buSzPct val="100000"/>
              <a:buFont typeface="Monotype Sorts" charset="2"/>
              <a:buNone/>
            </a:pPr>
            <a:r>
              <a:rPr lang="en-US" sz="3200"/>
              <a:t>EVALUATION</a:t>
            </a:r>
          </a:p>
          <a:p>
            <a:pPr algn="r">
              <a:buFont typeface="Monotype Sorts" charset="2"/>
              <a:buNone/>
            </a:pPr>
            <a:r>
              <a:rPr lang="en-US" sz="3200"/>
              <a:t>RECOMMENDATIONS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oaring">
  <a:themeElements>
    <a:clrScheme name="Soar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Designs\Soaring.pot</Template>
  <TotalTime>730</TotalTime>
  <Words>561</Words>
  <Application>Microsoft Office PowerPoint</Application>
  <PresentationFormat>Overhead</PresentationFormat>
  <Paragraphs>180</Paragraphs>
  <Slides>24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Andy</vt:lpstr>
      <vt:lpstr>Arial</vt:lpstr>
      <vt:lpstr>Bradley Hand ITC</vt:lpstr>
      <vt:lpstr>Matisse ITC</vt:lpstr>
      <vt:lpstr>Monotype Sorts</vt:lpstr>
      <vt:lpstr>Times New Roman</vt:lpstr>
      <vt:lpstr>Soaring</vt:lpstr>
      <vt:lpstr>Clip</vt:lpstr>
      <vt:lpstr> COMMITTEES  How to Work Efficiently and Effectively</vt:lpstr>
      <vt:lpstr>IT’S NOT THE POSITION THAT MAKES THE LEADER</vt:lpstr>
      <vt:lpstr>NOT just A COMMITTEE CHAIR</vt:lpstr>
      <vt:lpstr>Summary of Course</vt:lpstr>
      <vt:lpstr>PowerPoint Presentation</vt:lpstr>
      <vt:lpstr>PowerPoint Presentation</vt:lpstr>
      <vt:lpstr> COMMITTEE OF ONE   </vt:lpstr>
      <vt:lpstr>Connections </vt:lpstr>
      <vt:lpstr>PLAN OF WORK</vt:lpstr>
      <vt:lpstr>PROCEDURE BOOK </vt:lpstr>
      <vt:lpstr>STRATEGY CHART</vt:lpstr>
      <vt:lpstr>PowerPoint Presentation</vt:lpstr>
      <vt:lpstr>THE MEETING</vt:lpstr>
      <vt:lpstr>DEADLY MEETING SINS</vt:lpstr>
      <vt:lpstr>9 STRATEGIES</vt:lpstr>
      <vt:lpstr>PowerPoint Presentation</vt:lpstr>
      <vt:lpstr>PowerPoint Presentation</vt:lpstr>
      <vt:lpstr>PowerPoint Presentation</vt:lpstr>
      <vt:lpstr>ELEMENTS, DEAR WATSON</vt:lpstr>
      <vt:lpstr>PowerPoint Presentation</vt:lpstr>
      <vt:lpstr>Recommended Committees</vt:lpstr>
      <vt:lpstr>More Recommended Committees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Jayne Lee</dc:creator>
  <cp:lastModifiedBy>Leslie Weber</cp:lastModifiedBy>
  <cp:revision>26</cp:revision>
  <cp:lastPrinted>2004-06-18T14:31:11Z</cp:lastPrinted>
  <dcterms:created xsi:type="dcterms:W3CDTF">1995-06-02T22:16:36Z</dcterms:created>
  <dcterms:modified xsi:type="dcterms:W3CDTF">2021-06-17T15:45:10Z</dcterms:modified>
</cp:coreProperties>
</file>